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7"/>
  </p:notesMasterIdLst>
  <p:sldIdLst>
    <p:sldId id="256" r:id="rId2"/>
    <p:sldId id="257" r:id="rId3"/>
    <p:sldId id="258" r:id="rId4"/>
    <p:sldId id="271" r:id="rId5"/>
    <p:sldId id="262" r:id="rId6"/>
    <p:sldId id="259" r:id="rId7"/>
    <p:sldId id="260" r:id="rId8"/>
    <p:sldId id="263" r:id="rId9"/>
    <p:sldId id="264" r:id="rId10"/>
    <p:sldId id="265" r:id="rId11"/>
    <p:sldId id="266" r:id="rId12"/>
    <p:sldId id="267" r:id="rId13"/>
    <p:sldId id="268" r:id="rId14"/>
    <p:sldId id="269" r:id="rId15"/>
    <p:sldId id="270" r:id="rId1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5" autoAdjust="0"/>
    <p:restoredTop sz="86345" autoAdjust="0"/>
  </p:normalViewPr>
  <p:slideViewPr>
    <p:cSldViewPr>
      <p:cViewPr varScale="1">
        <p:scale>
          <a:sx n="73" d="100"/>
          <a:sy n="73" d="100"/>
        </p:scale>
        <p:origin x="-114"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429" cy="479897"/>
          </a:xfrm>
          <a:prstGeom prst="rect">
            <a:avLst/>
          </a:prstGeom>
        </p:spPr>
        <p:txBody>
          <a:bodyPr vert="horz" lIns="95719" tIns="47860" rIns="95719" bIns="47860" rtlCol="0"/>
          <a:lstStyle>
            <a:lvl1pPr algn="l">
              <a:defRPr sz="1300"/>
            </a:lvl1pPr>
          </a:lstStyle>
          <a:p>
            <a:endParaRPr lang="en-US"/>
          </a:p>
        </p:txBody>
      </p:sp>
      <p:sp>
        <p:nvSpPr>
          <p:cNvPr id="3" name="Date Placeholder 2"/>
          <p:cNvSpPr>
            <a:spLocks noGrp="1"/>
          </p:cNvSpPr>
          <p:nvPr>
            <p:ph type="dt" idx="1"/>
          </p:nvPr>
        </p:nvSpPr>
        <p:spPr>
          <a:xfrm>
            <a:off x="4143077" y="0"/>
            <a:ext cx="3170428" cy="479897"/>
          </a:xfrm>
          <a:prstGeom prst="rect">
            <a:avLst/>
          </a:prstGeom>
        </p:spPr>
        <p:txBody>
          <a:bodyPr vert="horz" lIns="95719" tIns="47860" rIns="95719" bIns="47860" rtlCol="0"/>
          <a:lstStyle>
            <a:lvl1pPr algn="r">
              <a:defRPr sz="1300"/>
            </a:lvl1pPr>
          </a:lstStyle>
          <a:p>
            <a:fld id="{B1BB5032-EA86-478B-9F30-CE26B73023E4}" type="datetimeFigureOut">
              <a:rPr lang="en-US" smtClean="0"/>
              <a:t>9/2/2011</a:t>
            </a:fld>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5719" tIns="47860" rIns="95719" bIns="47860" rtlCol="0" anchor="ctr"/>
          <a:lstStyle/>
          <a:p>
            <a:endParaRPr lang="en-US"/>
          </a:p>
        </p:txBody>
      </p:sp>
      <p:sp>
        <p:nvSpPr>
          <p:cNvPr id="5" name="Notes Placeholder 4"/>
          <p:cNvSpPr>
            <a:spLocks noGrp="1"/>
          </p:cNvSpPr>
          <p:nvPr>
            <p:ph type="body" sz="quarter" idx="3"/>
          </p:nvPr>
        </p:nvSpPr>
        <p:spPr>
          <a:xfrm>
            <a:off x="732029" y="4559833"/>
            <a:ext cx="5851143" cy="4320704"/>
          </a:xfrm>
          <a:prstGeom prst="rect">
            <a:avLst/>
          </a:prstGeom>
        </p:spPr>
        <p:txBody>
          <a:bodyPr vert="horz" lIns="95719" tIns="47860" rIns="95719" bIns="478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666"/>
            <a:ext cx="3170429" cy="479897"/>
          </a:xfrm>
          <a:prstGeom prst="rect">
            <a:avLst/>
          </a:prstGeom>
        </p:spPr>
        <p:txBody>
          <a:bodyPr vert="horz" lIns="95719" tIns="47860" rIns="95719" bIns="47860" rtlCol="0" anchor="b"/>
          <a:lstStyle>
            <a:lvl1pPr algn="l">
              <a:defRPr sz="1300"/>
            </a:lvl1pPr>
          </a:lstStyle>
          <a:p>
            <a:endParaRPr lang="en-US"/>
          </a:p>
        </p:txBody>
      </p:sp>
      <p:sp>
        <p:nvSpPr>
          <p:cNvPr id="7" name="Slide Number Placeholder 6"/>
          <p:cNvSpPr>
            <a:spLocks noGrp="1"/>
          </p:cNvSpPr>
          <p:nvPr>
            <p:ph type="sldNum" sz="quarter" idx="5"/>
          </p:nvPr>
        </p:nvSpPr>
        <p:spPr>
          <a:xfrm>
            <a:off x="4143077" y="9119666"/>
            <a:ext cx="3170428" cy="479897"/>
          </a:xfrm>
          <a:prstGeom prst="rect">
            <a:avLst/>
          </a:prstGeom>
        </p:spPr>
        <p:txBody>
          <a:bodyPr vert="horz" lIns="95719" tIns="47860" rIns="95719" bIns="47860" rtlCol="0" anchor="b"/>
          <a:lstStyle>
            <a:lvl1pPr algn="r">
              <a:defRPr sz="1300"/>
            </a:lvl1pPr>
          </a:lstStyle>
          <a:p>
            <a:fld id="{C370AE18-E096-4D0D-92D6-1ACEBCDEED7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70AE18-E096-4D0D-92D6-1ACEBCDEED7A}"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6866" name="Group 2"/>
          <p:cNvGrpSpPr>
            <a:grpSpLocks/>
          </p:cNvGrpSpPr>
          <p:nvPr/>
        </p:nvGrpSpPr>
        <p:grpSpPr bwMode="auto">
          <a:xfrm>
            <a:off x="0" y="3902075"/>
            <a:ext cx="3400425" cy="2949575"/>
            <a:chOff x="0" y="2458"/>
            <a:chExt cx="2142" cy="1858"/>
          </a:xfrm>
        </p:grpSpPr>
        <p:sp>
          <p:nvSpPr>
            <p:cNvPr id="3686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686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3686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687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687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3687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3687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3687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3687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6876" name="Rectangle 12"/>
          <p:cNvSpPr>
            <a:spLocks noGrp="1" noChangeArrowheads="1"/>
          </p:cNvSpPr>
          <p:nvPr>
            <p:ph type="dt" sz="quarter" idx="2"/>
          </p:nvPr>
        </p:nvSpPr>
        <p:spPr/>
        <p:txBody>
          <a:bodyPr/>
          <a:lstStyle>
            <a:lvl1pPr>
              <a:defRPr/>
            </a:lvl1pPr>
          </a:lstStyle>
          <a:p>
            <a:endParaRPr lang="en-US"/>
          </a:p>
        </p:txBody>
      </p:sp>
      <p:sp>
        <p:nvSpPr>
          <p:cNvPr id="36877" name="Rectangle 13"/>
          <p:cNvSpPr>
            <a:spLocks noGrp="1" noChangeArrowheads="1"/>
          </p:cNvSpPr>
          <p:nvPr>
            <p:ph type="ftr" sz="quarter" idx="3"/>
          </p:nvPr>
        </p:nvSpPr>
        <p:spPr/>
        <p:txBody>
          <a:bodyPr/>
          <a:lstStyle>
            <a:lvl1pPr>
              <a:defRPr/>
            </a:lvl1pPr>
          </a:lstStyle>
          <a:p>
            <a:endParaRPr lang="en-US"/>
          </a:p>
        </p:txBody>
      </p:sp>
      <p:sp>
        <p:nvSpPr>
          <p:cNvPr id="36878" name="Rectangle 14"/>
          <p:cNvSpPr>
            <a:spLocks noGrp="1" noChangeArrowheads="1"/>
          </p:cNvSpPr>
          <p:nvPr>
            <p:ph type="sldNum" sz="quarter" idx="4"/>
          </p:nvPr>
        </p:nvSpPr>
        <p:spPr/>
        <p:txBody>
          <a:bodyPr/>
          <a:lstStyle>
            <a:lvl1pPr>
              <a:defRPr/>
            </a:lvl1pPr>
          </a:lstStyle>
          <a:p>
            <a:fld id="{4E1CCCEE-8FF3-4519-BE6E-F22A6C6F0C65}"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D38543-32B8-4470-889D-4A83FB35993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F01AEC-6F26-46C7-BBD1-DBDDE02FBE2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8E7D7E17-A16F-42CA-93DE-7EA2A98B74B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E8BFFE0B-2818-4C68-9EB7-791CFAC468A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E0C354-2F26-41AB-9244-27D7E0F3E81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9FA111-7C70-4512-8D6B-F9D7AA61137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E1C282-A490-47E8-B1AA-D682A12CF68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97A3CA-B805-43B9-9E47-1FC71AE89A9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059400-07C2-4696-9989-925FB8CA15A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650458C-AA42-4ED3-A76B-34D7AA25B6F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2C6638-8A20-4B58-A5ED-1F474615F0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B0ED32-965E-4CFA-B491-73A3F93D0D4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3902075"/>
            <a:ext cx="3400425" cy="2949575"/>
            <a:chOff x="0" y="2458"/>
            <a:chExt cx="2142" cy="1858"/>
          </a:xfrm>
        </p:grpSpPr>
        <p:sp>
          <p:nvSpPr>
            <p:cNvPr id="3584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584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3584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584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584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3584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3584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3585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585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5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p>
        </p:txBody>
      </p:sp>
      <p:sp>
        <p:nvSpPr>
          <p:cNvPr id="3585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p>
        </p:txBody>
      </p:sp>
      <p:sp>
        <p:nvSpPr>
          <p:cNvPr id="3585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06C9577D-5284-4126-9037-DE8DD88DA27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Rabelais and the Humanist </a:t>
            </a:r>
            <a:r>
              <a:rPr lang="en-US" dirty="0" err="1"/>
              <a:t>Evangelistes</a:t>
            </a:r>
            <a:endParaRPr lang="en-US" dirty="0"/>
          </a:p>
        </p:txBody>
      </p:sp>
      <p:sp>
        <p:nvSpPr>
          <p:cNvPr id="2051" name="Rectangle 3"/>
          <p:cNvSpPr>
            <a:spLocks noGrp="1" noChangeArrowheads="1"/>
          </p:cNvSpPr>
          <p:nvPr>
            <p:ph type="subTitle" idx="1"/>
          </p:nvPr>
        </p:nvSpPr>
        <p:spPr/>
        <p:txBody>
          <a:bodyPr/>
          <a:lstStyle/>
          <a:p>
            <a:r>
              <a:rPr lang="en-US" dirty="0"/>
              <a:t>Alan </a:t>
            </a:r>
            <a:r>
              <a:rPr lang="en-US" dirty="0" err="1"/>
              <a:t>Haffa</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Gargantua’s Supernatural Birth</a:t>
            </a:r>
          </a:p>
        </p:txBody>
      </p:sp>
      <p:sp>
        <p:nvSpPr>
          <p:cNvPr id="50180" name="Rectangle 4"/>
          <p:cNvSpPr>
            <a:spLocks noGrp="1" noChangeArrowheads="1"/>
          </p:cNvSpPr>
          <p:nvPr>
            <p:ph type="body" sz="half" idx="1"/>
          </p:nvPr>
        </p:nvSpPr>
        <p:spPr>
          <a:xfrm>
            <a:off x="0" y="1295400"/>
            <a:ext cx="4648200" cy="5562600"/>
          </a:xfrm>
        </p:spPr>
        <p:txBody>
          <a:bodyPr/>
          <a:lstStyle/>
          <a:p>
            <a:r>
              <a:rPr lang="en-US" sz="2800"/>
              <a:t>Feast, 364,014 Oxen slaughtered and Gargamelle, his mother, ate so much tripe, “her intestines fell out…  Gargantua was born from her ear.</a:t>
            </a:r>
          </a:p>
          <a:p>
            <a:r>
              <a:rPr lang="en-US" sz="2800"/>
              <a:t>Strange Birth and Christ</a:t>
            </a:r>
          </a:p>
          <a:p>
            <a:r>
              <a:rPr lang="en-US" sz="2800"/>
              <a:t>Response to Sorbonne’s Definition of Faith: “An Argument for things which no one can prove.”</a:t>
            </a:r>
          </a:p>
        </p:txBody>
      </p:sp>
      <p:pic>
        <p:nvPicPr>
          <p:cNvPr id="50182" name="Picture 6" descr="birthofgargantua"/>
          <p:cNvPicPr>
            <a:picLocks noGrp="1" noChangeAspect="1" noChangeArrowheads="1"/>
          </p:cNvPicPr>
          <p:nvPr>
            <p:ph sz="half" idx="2"/>
          </p:nvPr>
        </p:nvPicPr>
        <p:blipFill>
          <a:blip r:embed="rId3" cstate="print"/>
          <a:srcRect/>
          <a:stretch>
            <a:fillRect/>
          </a:stretch>
        </p:blipFill>
        <p:spPr>
          <a:xfrm>
            <a:off x="4846638" y="1143000"/>
            <a:ext cx="4297362" cy="5334000"/>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Gargantua’s Name</a:t>
            </a:r>
          </a:p>
        </p:txBody>
      </p:sp>
      <p:sp>
        <p:nvSpPr>
          <p:cNvPr id="52227" name="Rectangle 3"/>
          <p:cNvSpPr>
            <a:spLocks noGrp="1" noChangeArrowheads="1"/>
          </p:cNvSpPr>
          <p:nvPr>
            <p:ph type="body" sz="half" idx="1"/>
          </p:nvPr>
        </p:nvSpPr>
        <p:spPr>
          <a:xfrm>
            <a:off x="0" y="1143000"/>
            <a:ext cx="3886200" cy="5715000"/>
          </a:xfrm>
        </p:spPr>
        <p:txBody>
          <a:bodyPr/>
          <a:lstStyle/>
          <a:p>
            <a:r>
              <a:rPr lang="en-US" sz="2400"/>
              <a:t>His first words were  “Drink, drink, drink”</a:t>
            </a:r>
          </a:p>
          <a:p>
            <a:r>
              <a:rPr lang="en-US" sz="2400"/>
              <a:t>Father said “What a grand gargler you’ve got”</a:t>
            </a:r>
          </a:p>
          <a:p>
            <a:r>
              <a:rPr lang="en-US" sz="2400"/>
              <a:t>To pacify the baby they give him something to drink and baptize him and name him</a:t>
            </a:r>
          </a:p>
          <a:p>
            <a:r>
              <a:rPr lang="en-US" sz="2400"/>
              <a:t>Example of Cornucopia: His mother could pump out milk to fill 1402 casks…</a:t>
            </a:r>
          </a:p>
        </p:txBody>
      </p:sp>
      <p:pic>
        <p:nvPicPr>
          <p:cNvPr id="52229" name="Picture 5" descr="FeedingGargantua"/>
          <p:cNvPicPr>
            <a:picLocks noGrp="1" noChangeAspect="1" noChangeArrowheads="1"/>
          </p:cNvPicPr>
          <p:nvPr>
            <p:ph sz="half" idx="2"/>
          </p:nvPr>
        </p:nvPicPr>
        <p:blipFill>
          <a:blip r:embed="rId3" cstate="print"/>
          <a:srcRect/>
          <a:stretch>
            <a:fillRect/>
          </a:stretch>
        </p:blipFill>
        <p:spPr>
          <a:xfrm>
            <a:off x="3733800" y="1371600"/>
            <a:ext cx="5410200" cy="5486400"/>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Love: Caritas, Agape</a:t>
            </a:r>
          </a:p>
        </p:txBody>
      </p:sp>
      <p:sp>
        <p:nvSpPr>
          <p:cNvPr id="53251" name="Rectangle 3"/>
          <p:cNvSpPr>
            <a:spLocks noGrp="1" noChangeArrowheads="1"/>
          </p:cNvSpPr>
          <p:nvPr>
            <p:ph type="body" idx="1"/>
          </p:nvPr>
        </p:nvSpPr>
        <p:spPr/>
        <p:txBody>
          <a:bodyPr/>
          <a:lstStyle/>
          <a:p>
            <a:pPr>
              <a:lnSpc>
                <a:spcPct val="90000"/>
              </a:lnSpc>
            </a:pPr>
            <a:r>
              <a:rPr lang="en-US" dirty="0"/>
              <a:t>Hat, with a emblem that says in Greek, “Charity Does not Seek its own Reward”</a:t>
            </a:r>
          </a:p>
          <a:p>
            <a:pPr>
              <a:lnSpc>
                <a:spcPct val="90000"/>
              </a:lnSpc>
            </a:pPr>
            <a:r>
              <a:rPr lang="en-US" dirty="0"/>
              <a:t>Inscribed on it is a figure of Plato’s Lover’s from the Symposium; “two-headed human body, the heads turned to face each other, and four arms, four feet, and two pairs of buttocks…”</a:t>
            </a:r>
          </a:p>
          <a:p>
            <a:pPr>
              <a:lnSpc>
                <a:spcPct val="90000"/>
              </a:lnSpc>
            </a:pPr>
            <a:r>
              <a:rPr lang="en-US" dirty="0"/>
              <a:t>Love is the central idea of the </a:t>
            </a:r>
            <a:r>
              <a:rPr lang="en-US" dirty="0" err="1"/>
              <a:t>Evangelistes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Scatological</a:t>
            </a:r>
          </a:p>
        </p:txBody>
      </p:sp>
      <p:sp>
        <p:nvSpPr>
          <p:cNvPr id="54275" name="Rectangle 3"/>
          <p:cNvSpPr>
            <a:spLocks noGrp="1" noChangeArrowheads="1"/>
          </p:cNvSpPr>
          <p:nvPr>
            <p:ph type="body" idx="1"/>
          </p:nvPr>
        </p:nvSpPr>
        <p:spPr/>
        <p:txBody>
          <a:bodyPr/>
          <a:lstStyle/>
          <a:p>
            <a:r>
              <a:rPr lang="en-US"/>
              <a:t>“Arse Wipes” Chapter</a:t>
            </a:r>
          </a:p>
          <a:p>
            <a:r>
              <a:rPr lang="en-US"/>
              <a:t>When Gargantua peed on Paris and drowned some of the people by accident’ Called Pa-ris “for a joke” afterwards</a:t>
            </a:r>
          </a:p>
          <a:p>
            <a:r>
              <a:rPr lang="en-US"/>
              <a:t>Took the bells of Notre Dame as cow bells for his Horse; The faculty of the Sorbonne are sent to argue for the return of the Bells (satire of Scholastic argumentation)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Abbey de Theleme (Desire)</a:t>
            </a:r>
          </a:p>
        </p:txBody>
      </p:sp>
      <p:sp>
        <p:nvSpPr>
          <p:cNvPr id="55299" name="Rectangle 3"/>
          <p:cNvSpPr>
            <a:spLocks noGrp="1" noChangeArrowheads="1"/>
          </p:cNvSpPr>
          <p:nvPr>
            <p:ph type="body" idx="1"/>
          </p:nvPr>
        </p:nvSpPr>
        <p:spPr>
          <a:xfrm>
            <a:off x="228600" y="1295400"/>
            <a:ext cx="8763000" cy="5334000"/>
          </a:xfrm>
        </p:spPr>
        <p:txBody>
          <a:bodyPr/>
          <a:lstStyle/>
          <a:p>
            <a:pPr>
              <a:lnSpc>
                <a:spcPct val="90000"/>
              </a:lnSpc>
            </a:pPr>
            <a:r>
              <a:rPr lang="en-US" sz="2800" dirty="0"/>
              <a:t>Anti-Abby: No Walls; No Hours (clocks or sundials are forbidden)</a:t>
            </a:r>
          </a:p>
          <a:p>
            <a:pPr>
              <a:lnSpc>
                <a:spcPct val="90000"/>
              </a:lnSpc>
            </a:pPr>
            <a:r>
              <a:rPr lang="en-US" sz="2800" dirty="0"/>
              <a:t>Beautiful, handsome, and cheerful men AND women to be allowed only (in contrast to the typical nuns and monks)</a:t>
            </a:r>
          </a:p>
          <a:p>
            <a:pPr>
              <a:lnSpc>
                <a:spcPct val="90000"/>
              </a:lnSpc>
            </a:pPr>
            <a:r>
              <a:rPr lang="en-US" sz="2800" dirty="0"/>
              <a:t>Come and Go as you like</a:t>
            </a:r>
          </a:p>
          <a:p>
            <a:pPr>
              <a:lnSpc>
                <a:spcPct val="90000"/>
              </a:lnSpc>
            </a:pPr>
            <a:r>
              <a:rPr lang="en-US" sz="2800" dirty="0"/>
              <a:t>Marriage, money, and freedom in contrast to vows of chastity, poverty, and obedience</a:t>
            </a:r>
          </a:p>
          <a:p>
            <a:pPr>
              <a:lnSpc>
                <a:spcPct val="90000"/>
              </a:lnSpc>
            </a:pPr>
            <a:r>
              <a:rPr lang="en-US" sz="2800" dirty="0"/>
              <a:t>Only rule: “Do what you Will”: “because free men and women, wellborn, well taught, finding themselves joined with other respectable people, are instinctively impelled to do virtuous things and avoid vice…”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Epistelmological Uncertainty</a:t>
            </a:r>
          </a:p>
        </p:txBody>
      </p:sp>
      <p:sp>
        <p:nvSpPr>
          <p:cNvPr id="56323" name="Rectangle 3"/>
          <p:cNvSpPr>
            <a:spLocks noGrp="1" noChangeArrowheads="1"/>
          </p:cNvSpPr>
          <p:nvPr>
            <p:ph type="body" idx="1"/>
          </p:nvPr>
        </p:nvSpPr>
        <p:spPr>
          <a:xfrm>
            <a:off x="0" y="1295400"/>
            <a:ext cx="9144000" cy="5562600"/>
          </a:xfrm>
        </p:spPr>
        <p:txBody>
          <a:bodyPr/>
          <a:lstStyle/>
          <a:p>
            <a:pPr>
              <a:lnSpc>
                <a:spcPct val="80000"/>
              </a:lnSpc>
            </a:pPr>
            <a:r>
              <a:rPr lang="en-US" sz="2800" dirty="0"/>
              <a:t>Impossible to pin down the “meaning” of Rabelais on </a:t>
            </a:r>
            <a:r>
              <a:rPr lang="en-US" sz="2800" dirty="0" smtClean="0"/>
              <a:t>anything</a:t>
            </a:r>
          </a:p>
          <a:p>
            <a:pPr>
              <a:lnSpc>
                <a:spcPct val="80000"/>
              </a:lnSpc>
            </a:pPr>
            <a:r>
              <a:rPr lang="en-US" sz="2800" dirty="0" smtClean="0"/>
              <a:t>Yet, the problem of translation, interpretation and Faith are central to the concerns of </a:t>
            </a:r>
            <a:r>
              <a:rPr lang="en-US" sz="2800" dirty="0" err="1" smtClean="0"/>
              <a:t>Evangelistes</a:t>
            </a:r>
            <a:r>
              <a:rPr lang="en-US" sz="2800" dirty="0" smtClean="0"/>
              <a:t> Reformers</a:t>
            </a:r>
            <a:endParaRPr lang="en-US" sz="2800" dirty="0"/>
          </a:p>
          <a:p>
            <a:pPr>
              <a:lnSpc>
                <a:spcPct val="80000"/>
              </a:lnSpc>
            </a:pPr>
            <a:r>
              <a:rPr lang="en-US" sz="2800" dirty="0" smtClean="0"/>
              <a:t>End </a:t>
            </a:r>
            <a:r>
              <a:rPr lang="en-US" sz="2800" dirty="0"/>
              <a:t>of </a:t>
            </a:r>
            <a:r>
              <a:rPr lang="en-US" sz="2800" i="1" dirty="0" err="1"/>
              <a:t>Gargantua</a:t>
            </a:r>
            <a:r>
              <a:rPr lang="en-US" sz="2800" dirty="0"/>
              <a:t>: Prophetic Inscription found in Foundations of Abbey de </a:t>
            </a:r>
            <a:r>
              <a:rPr lang="en-US" sz="2800" dirty="0" err="1"/>
              <a:t>Theleme</a:t>
            </a:r>
            <a:r>
              <a:rPr lang="en-US" sz="2800" dirty="0"/>
              <a:t>: </a:t>
            </a:r>
            <a:r>
              <a:rPr lang="en-US" sz="2800" dirty="0" err="1"/>
              <a:t>Gargantua</a:t>
            </a:r>
            <a:r>
              <a:rPr lang="en-US" sz="2800" dirty="0"/>
              <a:t> claims it refers “the Nature of divine truth and how to preserve it.”  Friar John, “That’s not how I take it…as far as  I’m concerned, all we’ve been reading is a description of a game of tennis, written in an obscure language.”</a:t>
            </a:r>
          </a:p>
          <a:p>
            <a:pPr>
              <a:lnSpc>
                <a:spcPct val="80000"/>
              </a:lnSpc>
            </a:pPr>
            <a:r>
              <a:rPr lang="en-US" sz="2800" dirty="0"/>
              <a:t>Reading and Understanding the Bible; the inscription; the text of </a:t>
            </a:r>
            <a:r>
              <a:rPr lang="en-US" sz="2800" i="1" dirty="0" err="1"/>
              <a:t>Gargantua</a:t>
            </a:r>
            <a:r>
              <a:rPr lang="en-US" sz="2800" dirty="0"/>
              <a:t> itself; all three are problematic.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t>Biography</a:t>
            </a:r>
          </a:p>
        </p:txBody>
      </p:sp>
      <p:sp>
        <p:nvSpPr>
          <p:cNvPr id="37894" name="Rectangle 6"/>
          <p:cNvSpPr>
            <a:spLocks noGrp="1" noChangeArrowheads="1"/>
          </p:cNvSpPr>
          <p:nvPr>
            <p:ph type="body" sz="half" idx="2"/>
          </p:nvPr>
        </p:nvSpPr>
        <p:spPr>
          <a:xfrm>
            <a:off x="4648200" y="1219200"/>
            <a:ext cx="4495800" cy="5638800"/>
          </a:xfrm>
        </p:spPr>
        <p:txBody>
          <a:bodyPr/>
          <a:lstStyle/>
          <a:p>
            <a:pPr>
              <a:lnSpc>
                <a:spcPct val="90000"/>
              </a:lnSpc>
            </a:pPr>
            <a:r>
              <a:rPr lang="en-US" sz="2400"/>
              <a:t>Francois Rabelais (1490?-1553)</a:t>
            </a:r>
          </a:p>
          <a:p>
            <a:pPr>
              <a:lnSpc>
                <a:spcPct val="90000"/>
              </a:lnSpc>
            </a:pPr>
            <a:r>
              <a:rPr lang="en-US" sz="2400"/>
              <a:t>Franciscan Monk; left order when forbidden to study Greek; Joined the Benedictines with Papal Dispensation from Clement VII</a:t>
            </a:r>
          </a:p>
          <a:p>
            <a:pPr>
              <a:lnSpc>
                <a:spcPct val="90000"/>
              </a:lnSpc>
            </a:pPr>
            <a:r>
              <a:rPr lang="en-US" sz="2400"/>
              <a:t>1530, studied medicine</a:t>
            </a:r>
          </a:p>
          <a:p>
            <a:pPr>
              <a:lnSpc>
                <a:spcPct val="90000"/>
              </a:lnSpc>
            </a:pPr>
            <a:r>
              <a:rPr lang="en-US" sz="2400"/>
              <a:t>Head Physician at hospital in Lyons</a:t>
            </a:r>
          </a:p>
          <a:p>
            <a:pPr>
              <a:lnSpc>
                <a:spcPct val="90000"/>
              </a:lnSpc>
            </a:pPr>
            <a:r>
              <a:rPr lang="en-US" sz="2400"/>
              <a:t>Had a child who died young</a:t>
            </a:r>
          </a:p>
          <a:p>
            <a:pPr>
              <a:lnSpc>
                <a:spcPct val="90000"/>
              </a:lnSpc>
            </a:pPr>
            <a:r>
              <a:rPr lang="en-US" sz="2400"/>
              <a:t>1536, Paul III absolved him and allowed him to practice medicine</a:t>
            </a:r>
          </a:p>
          <a:p>
            <a:pPr>
              <a:lnSpc>
                <a:spcPct val="90000"/>
              </a:lnSpc>
            </a:pPr>
            <a:endParaRPr lang="en-US" sz="2400"/>
          </a:p>
        </p:txBody>
      </p:sp>
      <p:pic>
        <p:nvPicPr>
          <p:cNvPr id="37899" name="Picture 11" descr="francois-rabelais-190x257"/>
          <p:cNvPicPr>
            <a:picLocks noGrp="1" noChangeAspect="1" noChangeArrowheads="1"/>
          </p:cNvPicPr>
          <p:nvPr>
            <p:ph sz="half" idx="1"/>
          </p:nvPr>
        </p:nvPicPr>
        <p:blipFill>
          <a:blip r:embed="rId3" cstate="print"/>
          <a:srcRect/>
          <a:stretch>
            <a:fillRect/>
          </a:stretch>
        </p:blipFill>
        <p:spPr>
          <a:xfrm>
            <a:off x="463550" y="1143000"/>
            <a:ext cx="3943350" cy="5334000"/>
          </a:xfr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Gargantua and Pantagruel</a:t>
            </a:r>
          </a:p>
        </p:txBody>
      </p:sp>
      <p:sp>
        <p:nvSpPr>
          <p:cNvPr id="39939" name="Rectangle 3"/>
          <p:cNvSpPr>
            <a:spLocks noGrp="1" noChangeArrowheads="1"/>
          </p:cNvSpPr>
          <p:nvPr>
            <p:ph type="body" idx="1"/>
          </p:nvPr>
        </p:nvSpPr>
        <p:spPr/>
        <p:txBody>
          <a:bodyPr/>
          <a:lstStyle/>
          <a:p>
            <a:r>
              <a:rPr lang="en-US"/>
              <a:t>Pantagruel, 1532</a:t>
            </a:r>
          </a:p>
          <a:p>
            <a:r>
              <a:rPr lang="en-US"/>
              <a:t>Gargantua, 1534</a:t>
            </a:r>
          </a:p>
          <a:p>
            <a:r>
              <a:rPr lang="en-US"/>
              <a:t>Le Tiers Livre (third book), 1546</a:t>
            </a:r>
          </a:p>
          <a:p>
            <a:r>
              <a:rPr lang="en-US"/>
              <a:t>Le Quartieme Livre (fourth book) 1552</a:t>
            </a:r>
          </a:p>
          <a:p>
            <a:r>
              <a:rPr lang="en-US"/>
              <a:t>Le Cinquieme Livre (fifth book) posthumously, 1561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La Bruyere on Rabelais’ Writing</a:t>
            </a:r>
          </a:p>
        </p:txBody>
      </p:sp>
      <p:sp>
        <p:nvSpPr>
          <p:cNvPr id="58371" name="Rectangle 3"/>
          <p:cNvSpPr>
            <a:spLocks noGrp="1" noChangeArrowheads="1"/>
          </p:cNvSpPr>
          <p:nvPr>
            <p:ph type="body" idx="1"/>
          </p:nvPr>
        </p:nvSpPr>
        <p:spPr>
          <a:xfrm>
            <a:off x="0" y="1371600"/>
            <a:ext cx="9144000" cy="5486400"/>
          </a:xfrm>
        </p:spPr>
        <p:txBody>
          <a:bodyPr/>
          <a:lstStyle/>
          <a:p>
            <a:pPr>
              <a:lnSpc>
                <a:spcPct val="80000"/>
              </a:lnSpc>
            </a:pPr>
            <a:r>
              <a:rPr lang="en-US" sz="2800"/>
              <a:t>‘Marot and Rabelais are inexcusable in their habit of scattering filth about their writings. Both of them had genius enough and wit enough to do without any such expedient, even for the amusement of those persons who look more to the laugh to be got out of a book than to what is admirable in it. Rabelais especially is incomprehensible. His book is an enigma,—one may say inexplicable. It is a Chimera; it is like the face of a lovely woman with the feet and the tail of a reptile, or of some creature still more loathsome. It is a monstrous confusion of fine and rare morality with filthy corruption. Where it is bad, it goes beyond the worst; it is the delight of the basest of men. Where it is good, it reaches the exquisite, the very best; it ministers to the most delicate tastes.’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Encyclopedic in Scope</a:t>
            </a:r>
          </a:p>
        </p:txBody>
      </p:sp>
      <p:sp>
        <p:nvSpPr>
          <p:cNvPr id="45059" name="Rectangle 3"/>
          <p:cNvSpPr>
            <a:spLocks noGrp="1" noChangeArrowheads="1"/>
          </p:cNvSpPr>
          <p:nvPr>
            <p:ph type="body" idx="1"/>
          </p:nvPr>
        </p:nvSpPr>
        <p:spPr>
          <a:xfrm>
            <a:off x="0" y="1371600"/>
            <a:ext cx="9144000" cy="5486400"/>
          </a:xfrm>
        </p:spPr>
        <p:txBody>
          <a:bodyPr/>
          <a:lstStyle/>
          <a:p>
            <a:r>
              <a:rPr lang="en-US" sz="2800" dirty="0"/>
              <a:t>Mikhail </a:t>
            </a:r>
            <a:r>
              <a:rPr lang="en-US" sz="2800" dirty="0" err="1"/>
              <a:t>Bakhtin</a:t>
            </a:r>
            <a:r>
              <a:rPr lang="en-US" sz="2800" dirty="0"/>
              <a:t> considered it the first </a:t>
            </a:r>
            <a:r>
              <a:rPr lang="en-US" sz="2800" dirty="0" smtClean="0"/>
              <a:t>Novel</a:t>
            </a:r>
          </a:p>
          <a:p>
            <a:r>
              <a:rPr lang="en-US" sz="2800" dirty="0" smtClean="0"/>
              <a:t>Novel </a:t>
            </a:r>
            <a:r>
              <a:rPr lang="en-US" sz="2800" dirty="0"/>
              <a:t>is about Challenging Social </a:t>
            </a:r>
            <a:endParaRPr lang="en-US" sz="2800" dirty="0" smtClean="0"/>
          </a:p>
          <a:p>
            <a:r>
              <a:rPr lang="en-US" sz="2800" dirty="0" smtClean="0"/>
              <a:t>“</a:t>
            </a:r>
            <a:r>
              <a:rPr lang="en-US" sz="2800" dirty="0" err="1" smtClean="0"/>
              <a:t>Carnivalesque</a:t>
            </a:r>
            <a:r>
              <a:rPr lang="en-US" sz="2800" dirty="0" smtClean="0"/>
              <a:t>” </a:t>
            </a:r>
            <a:r>
              <a:rPr lang="en-US" sz="2800" dirty="0"/>
              <a:t>is also seen in the Grotesque, the </a:t>
            </a:r>
            <a:r>
              <a:rPr lang="en-US" sz="2800" dirty="0" err="1"/>
              <a:t>Scatalogical</a:t>
            </a:r>
            <a:r>
              <a:rPr lang="en-US" sz="2800" dirty="0"/>
              <a:t> and the Excess of the </a:t>
            </a:r>
            <a:r>
              <a:rPr lang="en-US" sz="2800" dirty="0" smtClean="0"/>
              <a:t>novel</a:t>
            </a:r>
          </a:p>
          <a:p>
            <a:r>
              <a:rPr lang="en-US" sz="2800" dirty="0" smtClean="0"/>
              <a:t> </a:t>
            </a:r>
            <a:r>
              <a:rPr lang="en-US" sz="2800" dirty="0" err="1"/>
              <a:t>Polyglossia</a:t>
            </a:r>
            <a:r>
              <a:rPr lang="en-US" sz="2800" dirty="0"/>
              <a:t> versus </a:t>
            </a:r>
            <a:r>
              <a:rPr lang="en-US" sz="2800" dirty="0" err="1" smtClean="0"/>
              <a:t>Monoglossia</a:t>
            </a:r>
            <a:endParaRPr lang="en-US" sz="2800" dirty="0" smtClean="0"/>
          </a:p>
          <a:p>
            <a:r>
              <a:rPr lang="en-US" sz="2800" dirty="0" smtClean="0"/>
              <a:t> </a:t>
            </a:r>
            <a:r>
              <a:rPr lang="en-US" sz="2800" dirty="0"/>
              <a:t>Complex world view, not simple; Connected with the Present more than the Past</a:t>
            </a:r>
          </a:p>
          <a:p>
            <a:r>
              <a:rPr lang="en-US" sz="2800" dirty="0"/>
              <a:t>Genre is unique and impossible to categorize; </a:t>
            </a:r>
            <a:r>
              <a:rPr lang="en-US" sz="2800" dirty="0" err="1"/>
              <a:t>L’histoire</a:t>
            </a:r>
            <a:r>
              <a:rPr lang="en-US" sz="2800" dirty="0"/>
              <a:t> or </a:t>
            </a:r>
            <a:r>
              <a:rPr lang="en-US" sz="2800" dirty="0" err="1"/>
              <a:t>Chronique</a:t>
            </a:r>
            <a:r>
              <a:rPr lang="en-US" sz="2800" dirty="0"/>
              <a:t> (History and Chronicle) and mock Epic.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Evangelistes</a:t>
            </a:r>
          </a:p>
        </p:txBody>
      </p:sp>
      <p:sp>
        <p:nvSpPr>
          <p:cNvPr id="40963" name="Rectangle 3"/>
          <p:cNvSpPr>
            <a:spLocks noGrp="1" noChangeArrowheads="1"/>
          </p:cNvSpPr>
          <p:nvPr>
            <p:ph type="body" idx="1"/>
          </p:nvPr>
        </p:nvSpPr>
        <p:spPr>
          <a:xfrm>
            <a:off x="457200" y="1600200"/>
            <a:ext cx="8686800" cy="5257800"/>
          </a:xfrm>
        </p:spPr>
        <p:txBody>
          <a:bodyPr/>
          <a:lstStyle/>
          <a:p>
            <a:r>
              <a:rPr lang="en-US" dirty="0"/>
              <a:t>Erasmus, Thomas More, and Rabelais, </a:t>
            </a:r>
          </a:p>
          <a:p>
            <a:r>
              <a:rPr lang="en-US" dirty="0"/>
              <a:t>Christian Humanism: belief that to be truly Christian meant to try and live in a Christ-like manner; to show charity and love to your </a:t>
            </a:r>
            <a:r>
              <a:rPr lang="en-US" dirty="0" smtClean="0"/>
              <a:t>neighbor</a:t>
            </a:r>
          </a:p>
          <a:p>
            <a:r>
              <a:rPr lang="en-US" dirty="0" smtClean="0"/>
              <a:t> </a:t>
            </a:r>
            <a:r>
              <a:rPr lang="en-US" dirty="0"/>
              <a:t>Translating and Disseminating the Bible.</a:t>
            </a:r>
          </a:p>
          <a:p>
            <a:r>
              <a:rPr lang="en-US" dirty="0"/>
              <a:t>NOT </a:t>
            </a:r>
            <a:r>
              <a:rPr lang="en-US" dirty="0" err="1"/>
              <a:t>Schismatics</a:t>
            </a:r>
            <a:r>
              <a:rPr lang="en-US" dirty="0"/>
              <a:t>, but reformers</a:t>
            </a:r>
          </a:p>
          <a:p>
            <a:r>
              <a:rPr lang="en-US" dirty="0"/>
              <a:t>After the Reformation began, the </a:t>
            </a:r>
            <a:r>
              <a:rPr lang="en-US" dirty="0" err="1"/>
              <a:t>Evangelistes</a:t>
            </a:r>
            <a:r>
              <a:rPr lang="en-US" dirty="0"/>
              <a:t> themselves were critical of the Protestant Reformation and Luther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Rabelais’ </a:t>
            </a:r>
            <a:r>
              <a:rPr lang="en-US" dirty="0"/>
              <a:t>Patrons</a:t>
            </a:r>
          </a:p>
        </p:txBody>
      </p:sp>
      <p:sp>
        <p:nvSpPr>
          <p:cNvPr id="41987" name="Rectangle 3"/>
          <p:cNvSpPr>
            <a:spLocks noGrp="1" noChangeArrowheads="1"/>
          </p:cNvSpPr>
          <p:nvPr>
            <p:ph type="body" sz="half" idx="1"/>
          </p:nvPr>
        </p:nvSpPr>
        <p:spPr>
          <a:xfrm>
            <a:off x="0" y="1524000"/>
            <a:ext cx="5257800" cy="5334000"/>
          </a:xfrm>
        </p:spPr>
        <p:txBody>
          <a:bodyPr/>
          <a:lstStyle/>
          <a:p>
            <a:r>
              <a:rPr lang="en-US" sz="2800"/>
              <a:t>Cardinal DuBellay: a close advisor to Francis I and a supporter of the Evangelistes and Humanists</a:t>
            </a:r>
          </a:p>
          <a:p>
            <a:r>
              <a:rPr lang="en-US" sz="2800"/>
              <a:t>Marguerite de Navarre: Sister of Francis I and a supporter of Rabelais and other Humanists; author of the </a:t>
            </a:r>
            <a:r>
              <a:rPr lang="en-US" sz="2800" i="1"/>
              <a:t>Heptameron</a:t>
            </a:r>
            <a:r>
              <a:rPr lang="en-US" sz="2800"/>
              <a:t>.</a:t>
            </a:r>
          </a:p>
          <a:p>
            <a:r>
              <a:rPr lang="en-US" sz="2800"/>
              <a:t>Condemned by the Sorbonne, 1534</a:t>
            </a:r>
          </a:p>
        </p:txBody>
      </p:sp>
      <p:pic>
        <p:nvPicPr>
          <p:cNvPr id="41989" name="Picture 5" descr="Marguerite de Navarre"/>
          <p:cNvPicPr>
            <a:picLocks noGrp="1" noChangeAspect="1" noChangeArrowheads="1"/>
          </p:cNvPicPr>
          <p:nvPr>
            <p:ph sz="half" idx="2"/>
          </p:nvPr>
        </p:nvPicPr>
        <p:blipFill>
          <a:blip r:embed="rId3" cstate="print"/>
          <a:srcRect/>
          <a:stretch>
            <a:fillRect/>
          </a:stretch>
        </p:blipFill>
        <p:spPr>
          <a:xfrm>
            <a:off x="5638800" y="1524000"/>
            <a:ext cx="3155950" cy="4648200"/>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Prologue</a:t>
            </a:r>
          </a:p>
        </p:txBody>
      </p:sp>
      <p:sp>
        <p:nvSpPr>
          <p:cNvPr id="46083" name="Rectangle 3"/>
          <p:cNvSpPr>
            <a:spLocks noGrp="1" noChangeArrowheads="1"/>
          </p:cNvSpPr>
          <p:nvPr>
            <p:ph type="body" idx="1"/>
          </p:nvPr>
        </p:nvSpPr>
        <p:spPr>
          <a:xfrm>
            <a:off x="0" y="1295400"/>
            <a:ext cx="9144000" cy="5562600"/>
          </a:xfrm>
        </p:spPr>
        <p:txBody>
          <a:bodyPr/>
          <a:lstStyle/>
          <a:p>
            <a:pPr>
              <a:lnSpc>
                <a:spcPct val="80000"/>
              </a:lnSpc>
            </a:pPr>
            <a:r>
              <a:rPr lang="en-US" sz="2400" dirty="0"/>
              <a:t>Alcibiades calls Socrates a “</a:t>
            </a:r>
            <a:r>
              <a:rPr lang="en-US" sz="2400" dirty="0" err="1"/>
              <a:t>Silenus</a:t>
            </a:r>
            <a:r>
              <a:rPr lang="en-US" sz="2400" dirty="0"/>
              <a:t>”; a </a:t>
            </a:r>
            <a:r>
              <a:rPr lang="en-US" sz="2400" dirty="0" err="1"/>
              <a:t>silenus</a:t>
            </a:r>
            <a:r>
              <a:rPr lang="en-US" sz="2400" dirty="0"/>
              <a:t> is a box used to store precious drugs and ointments</a:t>
            </a:r>
          </a:p>
          <a:p>
            <a:pPr>
              <a:lnSpc>
                <a:spcPct val="80000"/>
              </a:lnSpc>
            </a:pPr>
            <a:r>
              <a:rPr lang="en-US" sz="2400" dirty="0"/>
              <a:t>Socrates was ugly outside but beautiful inside and full of “divine wisdom” “A monk’s robes hardly determine who the monk is.”</a:t>
            </a:r>
          </a:p>
          <a:p>
            <a:pPr>
              <a:lnSpc>
                <a:spcPct val="80000"/>
              </a:lnSpc>
            </a:pPr>
            <a:r>
              <a:rPr lang="en-US" sz="2400" dirty="0"/>
              <a:t>Metaphor of a Dog sucking the marrow out of bone: the book as the bone and the reader as the dog</a:t>
            </a:r>
          </a:p>
          <a:p>
            <a:pPr>
              <a:lnSpc>
                <a:spcPct val="80000"/>
              </a:lnSpc>
            </a:pPr>
            <a:r>
              <a:rPr lang="en-US" sz="2400" dirty="0"/>
              <a:t>Homer and allegory.</a:t>
            </a:r>
          </a:p>
          <a:p>
            <a:pPr>
              <a:lnSpc>
                <a:spcPct val="80000"/>
              </a:lnSpc>
            </a:pPr>
            <a:r>
              <a:rPr lang="en-US" sz="2400" dirty="0"/>
              <a:t>After inviting the reader to read deeply he scorns such a reading: “some scabby beggar said the same thing about my books, but shit to him!  But the bouquet of good wine—ah, how sweet, near—what a happy treat, incredibly more delicious, more heavenly than oil”</a:t>
            </a:r>
          </a:p>
          <a:p>
            <a:pPr>
              <a:lnSpc>
                <a:spcPct val="80000"/>
              </a:lnSpc>
            </a:pPr>
            <a:r>
              <a:rPr lang="en-US" sz="2400" dirty="0"/>
              <a:t>Concludes with the main principle of the </a:t>
            </a:r>
            <a:r>
              <a:rPr lang="en-US" sz="2400" dirty="0" err="1"/>
              <a:t>Evangelistes</a:t>
            </a:r>
            <a:r>
              <a:rPr lang="en-US" sz="2400" dirty="0"/>
              <a:t>: “Interpret everything I do and say in the most gracious light; show proper respect for this cheesy brain, which pleases you with all this charming nonsense…”</a:t>
            </a:r>
          </a:p>
          <a:p>
            <a:pPr>
              <a:lnSpc>
                <a:spcPct val="80000"/>
              </a:lnSpc>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Gargantua’s Genealogy</a:t>
            </a:r>
          </a:p>
        </p:txBody>
      </p:sp>
      <p:sp>
        <p:nvSpPr>
          <p:cNvPr id="47108" name="Rectangle 4"/>
          <p:cNvSpPr>
            <a:spLocks noGrp="1" noChangeArrowheads="1"/>
          </p:cNvSpPr>
          <p:nvPr>
            <p:ph type="body" idx="1"/>
          </p:nvPr>
        </p:nvSpPr>
        <p:spPr/>
        <p:txBody>
          <a:bodyPr/>
          <a:lstStyle/>
          <a:p>
            <a:pPr>
              <a:lnSpc>
                <a:spcPct val="90000"/>
              </a:lnSpc>
            </a:pPr>
            <a:r>
              <a:rPr lang="en-US" sz="2800"/>
              <a:t>Recalls the genealogies of the Bible and Homer</a:t>
            </a:r>
          </a:p>
          <a:p>
            <a:pPr>
              <a:lnSpc>
                <a:spcPct val="90000"/>
              </a:lnSpc>
            </a:pPr>
            <a:r>
              <a:rPr lang="en-US" sz="2800"/>
              <a:t>Challenges traditional ideas of Class (Remember the threat of the Peasants)</a:t>
            </a:r>
          </a:p>
          <a:p>
            <a:pPr>
              <a:lnSpc>
                <a:spcPct val="90000"/>
              </a:lnSpc>
            </a:pPr>
            <a:r>
              <a:rPr lang="en-US" sz="2800"/>
              <a:t>“ I suspect I might be descended from some rich king or prince of olden times—because you’ll never see anyone who’d rather be a king, and rich, than me, so I could spread good cheer everywhere, and never work…and pour down gold on my friends and all good and learned men.”</a:t>
            </a:r>
          </a:p>
        </p:txBody>
      </p:sp>
    </p:spTree>
  </p:cSld>
  <p:clrMapOvr>
    <a:masterClrMapping/>
  </p:clrMapOvr>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420</TotalTime>
  <Words>1175</Words>
  <Application>Microsoft Office PowerPoint</Application>
  <PresentationFormat>On-screen Show (4:3)</PresentationFormat>
  <Paragraphs>88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Orbit</vt:lpstr>
      <vt:lpstr>Rabelais and the Humanist Evangelistes</vt:lpstr>
      <vt:lpstr>Biography</vt:lpstr>
      <vt:lpstr>Gargantua and Pantagruel</vt:lpstr>
      <vt:lpstr>La Bruyere on Rabelais’ Writing</vt:lpstr>
      <vt:lpstr>Encyclopedic in Scope</vt:lpstr>
      <vt:lpstr>Evangelistes</vt:lpstr>
      <vt:lpstr>Rabelais’ Patrons</vt:lpstr>
      <vt:lpstr>Prologue</vt:lpstr>
      <vt:lpstr>Gargantua’s Genealogy</vt:lpstr>
      <vt:lpstr>Gargantua’s Supernatural Birth</vt:lpstr>
      <vt:lpstr>Gargantua’s Name</vt:lpstr>
      <vt:lpstr>Love: Caritas, Agape</vt:lpstr>
      <vt:lpstr>Scatological</vt:lpstr>
      <vt:lpstr>Abbey de Theleme (Desire)</vt:lpstr>
      <vt:lpstr>Epistelmological Uncertainty</vt:lpstr>
    </vt:vector>
  </TitlesOfParts>
  <Company>Monterey Peninsula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Rabelais and the Humanist Evangelistes</dc:title>
  <dc:creator>ahaffa</dc:creator>
  <cp:lastModifiedBy>David</cp:lastModifiedBy>
  <cp:revision>19</cp:revision>
  <dcterms:created xsi:type="dcterms:W3CDTF">2004-02-05T03:42:11Z</dcterms:created>
  <dcterms:modified xsi:type="dcterms:W3CDTF">2011-09-02T22:23:20Z</dcterms:modified>
</cp:coreProperties>
</file>